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7" r:id="rId13"/>
    <p:sldId id="282" r:id="rId14"/>
    <p:sldId id="268" r:id="rId15"/>
    <p:sldId id="269" r:id="rId16"/>
    <p:sldId id="275" r:id="rId17"/>
    <p:sldId id="278" r:id="rId18"/>
    <p:sldId id="279" r:id="rId19"/>
    <p:sldId id="270" r:id="rId20"/>
    <p:sldId id="273" r:id="rId21"/>
    <p:sldId id="341" r:id="rId22"/>
    <p:sldId id="274" r:id="rId23"/>
    <p:sldId id="280" r:id="rId24"/>
    <p:sldId id="276" r:id="rId25"/>
    <p:sldId id="277" r:id="rId26"/>
    <p:sldId id="284" r:id="rId27"/>
    <p:sldId id="285" r:id="rId28"/>
    <p:sldId id="286" r:id="rId29"/>
    <p:sldId id="288" r:id="rId30"/>
    <p:sldId id="287" r:id="rId31"/>
    <p:sldId id="289" r:id="rId32"/>
    <p:sldId id="290" r:id="rId33"/>
    <p:sldId id="291" r:id="rId34"/>
    <p:sldId id="292" r:id="rId35"/>
    <p:sldId id="294" r:id="rId36"/>
    <p:sldId id="293" r:id="rId37"/>
    <p:sldId id="297" r:id="rId38"/>
    <p:sldId id="302" r:id="rId39"/>
    <p:sldId id="303" r:id="rId40"/>
    <p:sldId id="304" r:id="rId41"/>
    <p:sldId id="307" r:id="rId42"/>
    <p:sldId id="305" r:id="rId43"/>
    <p:sldId id="306" r:id="rId44"/>
    <p:sldId id="340" r:id="rId45"/>
    <p:sldId id="308" r:id="rId46"/>
    <p:sldId id="295" r:id="rId47"/>
    <p:sldId id="29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299" r:id="rId56"/>
    <p:sldId id="300" r:id="rId57"/>
    <p:sldId id="301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4" r:id="rId66"/>
    <p:sldId id="325" r:id="rId67"/>
    <p:sldId id="335" r:id="rId68"/>
    <p:sldId id="336" r:id="rId69"/>
    <p:sldId id="337" r:id="rId70"/>
    <p:sldId id="338" r:id="rId71"/>
    <p:sldId id="339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271" r:id="rId82"/>
    <p:sldId id="272" r:id="rId83"/>
    <p:sldId id="342" r:id="rId8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ECA96-5520-4102-8479-16CE795CA292}" type="datetimeFigureOut">
              <a:rPr lang="hu-HU" smtClean="0"/>
              <a:pPr/>
              <a:t>25.03.2013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9D771-DD4D-480E-885A-3ECA70621383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rkovizig.hu/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Az öntözés lehetőségei Békés megyében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i="1" dirty="0" smtClean="0"/>
          </a:p>
          <a:p>
            <a:endParaRPr lang="hu-HU" i="1" dirty="0"/>
          </a:p>
          <a:p>
            <a:r>
              <a:rPr lang="hu-HU" i="1" dirty="0" smtClean="0"/>
              <a:t>Készítette: Gál </a:t>
            </a:r>
            <a:r>
              <a:rPr lang="hu-HU" i="1" dirty="0" smtClean="0"/>
              <a:t>János</a:t>
            </a:r>
            <a:endParaRPr lang="hu-H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6" name="Picture 2" descr="C:\Users\JAG\Documents\Békés megye öntözés\lineár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715" y="548680"/>
            <a:ext cx="8041709" cy="630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Bevezető gondolatok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Éghajlatváltozás</a:t>
            </a:r>
          </a:p>
          <a:p>
            <a:r>
              <a:rPr lang="hu-HU" dirty="0" smtClean="0"/>
              <a:t>„Zöld gondolat”</a:t>
            </a:r>
          </a:p>
          <a:p>
            <a:r>
              <a:rPr lang="hu-HU" dirty="0" smtClean="0"/>
              <a:t>Vízpótlás – öntözés</a:t>
            </a:r>
          </a:p>
          <a:p>
            <a:r>
              <a:rPr lang="hu-HU" dirty="0" smtClean="0"/>
              <a:t>Élelmiszer-válság</a:t>
            </a:r>
          </a:p>
          <a:p>
            <a:r>
              <a:rPr lang="hu-HU" dirty="0" smtClean="0"/>
              <a:t>A magyar mezőgazdaság helyzete</a:t>
            </a:r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Globális felmelegedés?</a:t>
            </a:r>
            <a:endParaRPr lang="hu-HU" dirty="0"/>
          </a:p>
        </p:txBody>
      </p:sp>
      <p:pic>
        <p:nvPicPr>
          <p:cNvPr id="5123" name="Picture 3" descr="C:\Users\JAG\Documents\Békés megye öntözés\6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93224"/>
            <a:ext cx="9063751" cy="45000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öntözés története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első történelmi civilizációk folyóvölgyekben alakultak ki</a:t>
            </a:r>
          </a:p>
          <a:p>
            <a:pPr lvl="2"/>
            <a:r>
              <a:rPr lang="hu-HU" dirty="0" smtClean="0"/>
              <a:t>Nílus</a:t>
            </a:r>
          </a:p>
          <a:p>
            <a:pPr lvl="2"/>
            <a:r>
              <a:rPr lang="hu-HU" dirty="0" smtClean="0"/>
              <a:t>Eufrátesz</a:t>
            </a:r>
          </a:p>
          <a:p>
            <a:pPr lvl="2"/>
            <a:r>
              <a:rPr lang="hu-HU" dirty="0" smtClean="0"/>
              <a:t>Indus</a:t>
            </a:r>
          </a:p>
          <a:p>
            <a:pPr lvl="2"/>
            <a:r>
              <a:rPr lang="hu-HU" dirty="0" smtClean="0"/>
              <a:t>Gangesz</a:t>
            </a: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Alföld a múltban…</a:t>
            </a:r>
            <a:endParaRPr lang="hu-HU" dirty="0"/>
          </a:p>
        </p:txBody>
      </p:sp>
      <p:pic>
        <p:nvPicPr>
          <p:cNvPr id="2050" name="Picture 2" descr="C:\Users\JAG\Documents\Békés megye öntözés\abra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7149" y="1196752"/>
            <a:ext cx="6267219" cy="5655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Alföld a múltban…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Nagy, vízjárta területek</a:t>
            </a:r>
          </a:p>
          <a:p>
            <a:r>
              <a:rPr lang="hu-HU" dirty="0" smtClean="0"/>
              <a:t>Sűrű erdőségek</a:t>
            </a:r>
          </a:p>
          <a:p>
            <a:r>
              <a:rPr lang="hu-HU" dirty="0" smtClean="0">
                <a:solidFill>
                  <a:srgbClr val="FF0000"/>
                </a:solidFill>
              </a:rPr>
              <a:t>DE!</a:t>
            </a:r>
          </a:p>
          <a:p>
            <a:r>
              <a:rPr lang="hu-HU" dirty="0" smtClean="0"/>
              <a:t>Az erdőségeket folyamatosan irtották</a:t>
            </a:r>
          </a:p>
          <a:p>
            <a:r>
              <a:rPr lang="hu-HU" dirty="0" smtClean="0"/>
              <a:t>A vizeket manipulálták (elárasztások, fokgazdálkodás, később vízimalmok)</a:t>
            </a:r>
          </a:p>
          <a:p>
            <a:pPr algn="ctr">
              <a:buNone/>
            </a:pPr>
            <a:r>
              <a:rPr lang="hu-HU" i="1" dirty="0" smtClean="0"/>
              <a:t>Azaz a térkép által bemutatott állapot már az ember keze nyomát viseli!</a:t>
            </a:r>
          </a:p>
          <a:p>
            <a:pPr>
              <a:buNone/>
            </a:pPr>
            <a:endParaRPr lang="hu-HU" dirty="0">
              <a:solidFill>
                <a:srgbClr val="FF0000"/>
              </a:solidFill>
            </a:endParaRPr>
          </a:p>
          <a:p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víz vagy sok, vagy kevés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Árvíz</a:t>
            </a:r>
          </a:p>
          <a:p>
            <a:r>
              <a:rPr lang="hu-HU" dirty="0" smtClean="0"/>
              <a:t>Aszály</a:t>
            </a:r>
          </a:p>
          <a:p>
            <a:r>
              <a:rPr lang="hu-HU" dirty="0" smtClean="0"/>
              <a:t>Belvíz</a:t>
            </a:r>
          </a:p>
          <a:p>
            <a:pPr algn="ctr">
              <a:buNone/>
            </a:pPr>
            <a:endParaRPr lang="hu-HU" dirty="0" smtClean="0"/>
          </a:p>
          <a:p>
            <a:pPr algn="ctr">
              <a:buNone/>
            </a:pPr>
            <a:endParaRPr lang="hu-HU" dirty="0"/>
          </a:p>
          <a:p>
            <a:pPr algn="ctr">
              <a:buNone/>
            </a:pPr>
            <a:r>
              <a:rPr lang="hu-HU" dirty="0" smtClean="0"/>
              <a:t>Ugyanazon a területen, eltérő időpontban</a:t>
            </a:r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074" name="Picture 2" descr="C:\Users\JAG\Documents\Békés megye öntözés\abra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152" y="0"/>
            <a:ext cx="6428356" cy="6860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808" y="332656"/>
            <a:ext cx="7188543" cy="631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öntözés története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Török idők, rizstermesztés</a:t>
            </a:r>
          </a:p>
          <a:p>
            <a:r>
              <a:rPr lang="hu-HU" dirty="0" smtClean="0"/>
              <a:t>Folyószabályozások, rétöntözés (XVIII-XIX. </a:t>
            </a:r>
            <a:r>
              <a:rPr lang="hu-HU" dirty="0"/>
              <a:t>s</a:t>
            </a:r>
            <a:r>
              <a:rPr lang="hu-HU" dirty="0" smtClean="0"/>
              <a:t>z.)</a:t>
            </a:r>
          </a:p>
          <a:p>
            <a:r>
              <a:rPr lang="hu-HU" dirty="0" smtClean="0"/>
              <a:t>1878. az első alföldi minta öntözőtelep</a:t>
            </a:r>
          </a:p>
          <a:p>
            <a:r>
              <a:rPr lang="hu-HU" dirty="0" smtClean="0"/>
              <a:t>1879. </a:t>
            </a:r>
            <a:r>
              <a:rPr lang="hu-HU" dirty="0"/>
              <a:t>K</a:t>
            </a:r>
            <a:r>
              <a:rPr lang="hu-HU" dirty="0" smtClean="0"/>
              <a:t>ultúrmérnöki Hivatal (</a:t>
            </a:r>
            <a:r>
              <a:rPr lang="hu-HU" dirty="0" err="1" smtClean="0"/>
              <a:t>Kvassay</a:t>
            </a:r>
            <a:r>
              <a:rPr lang="hu-HU" dirty="0" smtClean="0"/>
              <a:t> Jenő)</a:t>
            </a:r>
          </a:p>
          <a:p>
            <a:r>
              <a:rPr lang="hu-HU" dirty="0" smtClean="0"/>
              <a:t>1890. bolgár kertészek megjelenése a Tiszántúlon</a:t>
            </a:r>
          </a:p>
          <a:p>
            <a:r>
              <a:rPr lang="hu-HU" dirty="0" smtClean="0"/>
              <a:t>1901. békéscsabai minta telep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öntözés története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1937. évi XX. Tv. Országos Öntözésügyi Hivatal</a:t>
            </a:r>
          </a:p>
          <a:p>
            <a:r>
              <a:rPr lang="hu-HU" dirty="0" smtClean="0"/>
              <a:t>Békésszentandrási duzzasztó (1936-42)</a:t>
            </a:r>
          </a:p>
          <a:p>
            <a:r>
              <a:rPr lang="hu-HU" dirty="0" smtClean="0"/>
              <a:t>1948. Országos Vízgazdálkodási Hivatal</a:t>
            </a:r>
          </a:p>
          <a:p>
            <a:r>
              <a:rPr lang="hu-HU" dirty="0" smtClean="0"/>
              <a:t>1954. Tiszalöki vízlépcső</a:t>
            </a:r>
          </a:p>
          <a:p>
            <a:r>
              <a:rPr lang="hu-HU" dirty="0" smtClean="0"/>
              <a:t>1956. Keleti főcsatorna</a:t>
            </a:r>
          </a:p>
          <a:p>
            <a:r>
              <a:rPr lang="hu-HU" dirty="0" smtClean="0"/>
              <a:t>1974. Kiskörei Vízlépcső, Békési duzzasztó</a:t>
            </a:r>
          </a:p>
          <a:p>
            <a:r>
              <a:rPr lang="hu-HU" dirty="0" smtClean="0"/>
              <a:t>1978. Körösladányi duzzasztó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Békésszentandrás</a:t>
            </a:r>
            <a:endParaRPr lang="hu-HU" dirty="0"/>
          </a:p>
        </p:txBody>
      </p:sp>
      <p:pic>
        <p:nvPicPr>
          <p:cNvPr id="3074" name="Picture 2" descr="C:\Users\JAG\Documents\Békés megye öntözés\BKSSZE~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4784"/>
            <a:ext cx="8161380" cy="5373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öntözés története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70-es évek közepére az öntözött terület eléri a 300.000 hektárt</a:t>
            </a:r>
          </a:p>
          <a:p>
            <a:r>
              <a:rPr lang="hu-HU" dirty="0" smtClean="0"/>
              <a:t>Rendszerváltás törést okozott</a:t>
            </a:r>
          </a:p>
          <a:p>
            <a:r>
              <a:rPr lang="hu-HU" dirty="0" smtClean="0"/>
              <a:t>2012. </a:t>
            </a:r>
            <a:r>
              <a:rPr lang="hu-HU" dirty="0"/>
              <a:t> </a:t>
            </a:r>
            <a:r>
              <a:rPr lang="hu-HU" dirty="0" smtClean="0"/>
              <a:t>vízjogilag engedélyezett 194eha</a:t>
            </a:r>
          </a:p>
          <a:p>
            <a:r>
              <a:rPr lang="hu-HU" dirty="0" smtClean="0"/>
              <a:t>Ebből öntözött kb. 100eha</a:t>
            </a:r>
          </a:p>
          <a:p>
            <a:pPr algn="ctr">
              <a:buNone/>
            </a:pPr>
            <a:r>
              <a:rPr lang="hu-HU" dirty="0" smtClean="0">
                <a:solidFill>
                  <a:srgbClr val="C00000"/>
                </a:solidFill>
              </a:rPr>
              <a:t>De átlagosan mindössze 60-80eha!</a:t>
            </a:r>
            <a:endParaRPr lang="hu-HU" dirty="0" smtClean="0"/>
          </a:p>
          <a:p>
            <a:pPr algn="ctr">
              <a:buNone/>
            </a:pPr>
            <a:endParaRPr lang="hu-HU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Jelenlegi országos helyzet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100eha öntözött terület, 280millió m3 öntözővíz felhasználás</a:t>
            </a:r>
          </a:p>
          <a:p>
            <a:r>
              <a:rPr lang="hu-HU" dirty="0" smtClean="0"/>
              <a:t>Öntözővíz kapacitás 600millió m3</a:t>
            </a:r>
          </a:p>
          <a:p>
            <a:r>
              <a:rPr lang="hu-HU" dirty="0" smtClean="0"/>
              <a:t>Cél: 300e hektár öntözése (azaz a múlt század hetvenes éveit újra utolérni)</a:t>
            </a:r>
          </a:p>
          <a:p>
            <a:pPr algn="ctr">
              <a:buNone/>
            </a:pPr>
            <a:r>
              <a:rPr lang="hu-HU" dirty="0" smtClean="0">
                <a:solidFill>
                  <a:srgbClr val="FF0000"/>
                </a:solidFill>
              </a:rPr>
              <a:t>Víz van bőven, csak öntözni kell</a:t>
            </a:r>
            <a:endParaRPr lang="hu-H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Nemzetközi kitekintés (1993)</a:t>
            </a:r>
            <a:endParaRPr lang="hu-HU" dirty="0"/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Ország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Öntözött terület (1000ha)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Franciaország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1485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Németország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475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Görögország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1314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Olaszország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2710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Hollandia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560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Portugália (1997)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790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Spanyolország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3450</a:t>
                      </a:r>
                      <a:endParaRPr lang="hu-H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Svédország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115</a:t>
                      </a:r>
                      <a:endParaRPr lang="hu-H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7" name="Picture 3" descr="C:\Users\JAG\Documents\Békés megye öntözés\1-s2_0-S0378377408002837-gr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107" y="620688"/>
            <a:ext cx="8978267" cy="60627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2050" name="Picture 2" descr="C:\Users\JAG\Documents\Békés megye öntözés\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3713"/>
            <a:ext cx="8604448" cy="63412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Külterületi vízrendezési művek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12.000km kizárólagos állami tulajdonú főmű (Vízügyi Igazgatóságok)</a:t>
            </a:r>
          </a:p>
          <a:p>
            <a:r>
              <a:rPr lang="hu-HU" dirty="0" smtClean="0"/>
              <a:t>38.000km a </a:t>
            </a:r>
            <a:r>
              <a:rPr lang="hu-HU" dirty="0" err="1" smtClean="0"/>
              <a:t>VGT-k</a:t>
            </a:r>
            <a:r>
              <a:rPr lang="hu-HU" dirty="0" smtClean="0"/>
              <a:t> kezelésében (ebből 25.000km állami)</a:t>
            </a:r>
          </a:p>
          <a:p>
            <a:r>
              <a:rPr lang="hu-HU" dirty="0" smtClean="0"/>
              <a:t>Mintegy 50.000km harmadlagos mű</a:t>
            </a:r>
          </a:p>
          <a:p>
            <a:endParaRPr lang="hu-HU" dirty="0"/>
          </a:p>
          <a:p>
            <a:pPr algn="ctr">
              <a:buNone/>
            </a:pPr>
            <a:r>
              <a:rPr lang="hu-HU" i="1" dirty="0" smtClean="0"/>
              <a:t>Közmunka programok</a:t>
            </a:r>
            <a:endParaRPr lang="hu-H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hu-HU" dirty="0" smtClean="0"/>
              <a:t>Főmű, karbantartva</a:t>
            </a:r>
            <a:endParaRPr lang="hu-HU" dirty="0"/>
          </a:p>
        </p:txBody>
      </p:sp>
      <p:pic>
        <p:nvPicPr>
          <p:cNvPr id="23554" name="Picture 2" descr="C:\Users\JAG\Documents\Békés megye öntözés\főmű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31" y="1052736"/>
            <a:ext cx="8424937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Műtárgy</a:t>
            </a:r>
            <a:endParaRPr lang="hu-HU" dirty="0"/>
          </a:p>
        </p:txBody>
      </p:sp>
      <p:pic>
        <p:nvPicPr>
          <p:cNvPr id="22530" name="Picture 2" descr="C:\Users\JAG\Documents\Békés megye öntözés\műtárgy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355" y="1196752"/>
            <a:ext cx="8208913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hu-HU" dirty="0" smtClean="0"/>
              <a:t>Műtárgy</a:t>
            </a:r>
            <a:endParaRPr lang="hu-HU" dirty="0"/>
          </a:p>
        </p:txBody>
      </p:sp>
      <p:pic>
        <p:nvPicPr>
          <p:cNvPr id="21506" name="Picture 2" descr="C:\Users\JAG\Documents\Békés megye öntözés\műtárgy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31" y="1052736"/>
            <a:ext cx="8707897" cy="5805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Felhagyott árok</a:t>
            </a:r>
            <a:endParaRPr lang="hu-HU" dirty="0"/>
          </a:p>
        </p:txBody>
      </p:sp>
      <p:pic>
        <p:nvPicPr>
          <p:cNvPr id="20482" name="Picture 2" descr="C:\Users\JAG\Documents\Békés megye öntözés\felhagyott áro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355" y="1196752"/>
            <a:ext cx="8248117" cy="5498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Jogi környezet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öntözés az Alföldön szorosan összefügg a belvíz elvezetéssel</a:t>
            </a:r>
          </a:p>
          <a:p>
            <a:pPr lvl="1"/>
            <a:r>
              <a:rPr lang="hu-HU" dirty="0" smtClean="0"/>
              <a:t>Minisztériumok: FVM, BM</a:t>
            </a:r>
          </a:p>
          <a:p>
            <a:pPr lvl="1"/>
            <a:r>
              <a:rPr lang="hu-HU" dirty="0" smtClean="0"/>
              <a:t>Hatóságok </a:t>
            </a:r>
          </a:p>
          <a:p>
            <a:pPr lvl="1"/>
            <a:r>
              <a:rPr lang="hu-HU" dirty="0" err="1" smtClean="0"/>
              <a:t>VGT-k</a:t>
            </a:r>
            <a:endParaRPr lang="hu-HU" dirty="0" smtClean="0"/>
          </a:p>
          <a:p>
            <a:pPr lvl="1"/>
            <a:r>
              <a:rPr lang="hu-HU" dirty="0" smtClean="0"/>
              <a:t>Öntözési Hivatal (Nemzeti Öntözési Ügynökség)</a:t>
            </a:r>
          </a:p>
          <a:p>
            <a:pPr lvl="1"/>
            <a:r>
              <a:rPr lang="hu-HU" dirty="0" smtClean="0"/>
              <a:t>Egyes sarkalatos törvények (pl. Földtörvény)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Gazdasági környezet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Mezőgazdaság alacsony jövedelmezősége</a:t>
            </a:r>
          </a:p>
          <a:p>
            <a:r>
              <a:rPr lang="hu-HU" dirty="0" smtClean="0"/>
              <a:t>Kedvezőtlen birtokszerkezet</a:t>
            </a:r>
          </a:p>
          <a:p>
            <a:r>
              <a:rPr lang="hu-HU" dirty="0" smtClean="0"/>
              <a:t>Hiányzó hitellehetőségek</a:t>
            </a:r>
          </a:p>
          <a:p>
            <a:r>
              <a:rPr lang="hu-HU" dirty="0" smtClean="0"/>
              <a:t>Van-e kényszerítő erő? (földalapú támogatások)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Politikai környezet</a:t>
            </a:r>
            <a:endParaRPr lang="hu-H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773" y="1600200"/>
            <a:ext cx="763445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Nemzeti Vidékstratégia 2012-2020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„a magyar vidék alkotmánya”</a:t>
            </a:r>
          </a:p>
          <a:p>
            <a:r>
              <a:rPr lang="hu-HU" dirty="0" smtClean="0"/>
              <a:t>Jelenlegi helyzet értékelése</a:t>
            </a:r>
          </a:p>
          <a:p>
            <a:r>
              <a:rPr lang="hu-HU" dirty="0" smtClean="0"/>
              <a:t>A vidékstratégia jövőképe</a:t>
            </a:r>
          </a:p>
          <a:p>
            <a:r>
              <a:rPr lang="hu-HU" dirty="0" smtClean="0"/>
              <a:t>Programok, alprogramok</a:t>
            </a:r>
          </a:p>
          <a:p>
            <a:r>
              <a:rPr lang="hu-HU" dirty="0" smtClean="0"/>
              <a:t>Stratégiai irányok és teendők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hu-HU" dirty="0" smtClean="0"/>
              <a:t>Jó minőségű földek</a:t>
            </a:r>
            <a:endParaRPr lang="hu-H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764704"/>
            <a:ext cx="8970344" cy="607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48" y="476052"/>
            <a:ext cx="9096951" cy="565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hu-HU" dirty="0" smtClean="0"/>
              <a:t>Belvízhelyzet</a:t>
            </a:r>
            <a:endParaRPr lang="hu-H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764704"/>
            <a:ext cx="8931037" cy="6097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6836" y="0"/>
            <a:ext cx="91048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Területi vízgazdálkodási program</a:t>
            </a:r>
            <a:br>
              <a:rPr lang="hu-HU" dirty="0" smtClean="0"/>
            </a:br>
            <a:r>
              <a:rPr lang="hu-HU" dirty="0" smtClean="0"/>
              <a:t>stratégiai irányok és teendők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200" dirty="0" smtClean="0"/>
              <a:t>Bel- és külterületi vízrendezés összehangolása, nem gazdaságos művelés esetén gyep, vizes élőhely kialakítása</a:t>
            </a:r>
          </a:p>
          <a:p>
            <a:r>
              <a:rPr lang="hu-HU" sz="2200" dirty="0" smtClean="0"/>
              <a:t>Aszálystratégia kidolgozása és aszálykezelési terv készítése</a:t>
            </a:r>
          </a:p>
          <a:p>
            <a:r>
              <a:rPr lang="hu-HU" sz="2200" dirty="0" smtClean="0"/>
              <a:t>Vízgazdálkodási infrastruktúra működőképességének helyreállítása, belvíz- és vízkárvédelmi beavatkozásokra állami vízügyi program kidolgozása és végrehajtása</a:t>
            </a:r>
          </a:p>
          <a:p>
            <a:r>
              <a:rPr lang="hu-HU" sz="2200" dirty="0" smtClean="0"/>
              <a:t>Belvízvédelmi művek állapotának és a rendszer hatásainak felmérése, természet közeli módszerek keresése</a:t>
            </a:r>
          </a:p>
          <a:p>
            <a:r>
              <a:rPr lang="hu-HU" sz="2200" dirty="0" smtClean="0"/>
              <a:t>Belvízvédelem a helyi igényeknek és a hosszú távú fenntarthatóságnak megfelelően</a:t>
            </a:r>
            <a:endParaRPr lang="hu-HU" sz="2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Területi vízgazdálkodási program</a:t>
            </a:r>
            <a:br>
              <a:rPr lang="hu-HU" dirty="0" smtClean="0"/>
            </a:br>
            <a:r>
              <a:rPr lang="hu-HU" dirty="0" smtClean="0"/>
              <a:t>stratégiai irányok és teendők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r>
              <a:rPr lang="hu-HU" sz="2400" dirty="0" smtClean="0"/>
              <a:t>Vízvisszatartási helyek kialakítása, vízkormányzás fejlesztése, kapacitások kihasználásának javítása, belvízcsatornák kétirányúvá tétele, ill. megszüntetése szükség szerint</a:t>
            </a:r>
          </a:p>
          <a:p>
            <a:r>
              <a:rPr lang="hu-HU" sz="2400" dirty="0" smtClean="0"/>
              <a:t>A területi vízgazdálkodási közfeladatok rendezése</a:t>
            </a:r>
          </a:p>
          <a:p>
            <a:r>
              <a:rPr lang="hu-HU" sz="2400" dirty="0" smtClean="0"/>
              <a:t>A belvízvédelmi rendszerek fenntartására közmunkaprogram</a:t>
            </a:r>
          </a:p>
          <a:p>
            <a:r>
              <a:rPr lang="hu-HU" sz="2400" dirty="0" smtClean="0"/>
              <a:t>Víztakarékos, a táji adottságoknak megfelelő öntözéses gazdálkodás fejlesztése, a folyóvölgyek komplex több szempontú fenntartható hasznosítási programjának kidolgozása, mintaprojektek megvalósítása</a:t>
            </a:r>
          </a:p>
          <a:p>
            <a:r>
              <a:rPr lang="hu-HU" sz="2400" dirty="0" smtClean="0"/>
              <a:t>Mezőgazdasági vízszolgáltatásra vonatkozó szabályozás felülvizsgálata, hivatalos eljárások egyszerűsítése, nem legális vízkivétel megszüntetése </a:t>
            </a:r>
          </a:p>
          <a:p>
            <a:r>
              <a:rPr lang="hu-HU" sz="2400" dirty="0" smtClean="0"/>
              <a:t>Természetes, gravitációs rendszerű kísérleti vízgazdálkodási modell-projektek kidolgozása és megvalósítása</a:t>
            </a:r>
            <a:endParaRPr lang="hu-HU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Öntözés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Mikor?</a:t>
            </a:r>
          </a:p>
          <a:p>
            <a:r>
              <a:rPr lang="hu-HU" dirty="0" smtClean="0"/>
              <a:t>Milyen vízből?</a:t>
            </a:r>
          </a:p>
          <a:p>
            <a:r>
              <a:rPr lang="hu-HU" dirty="0" smtClean="0"/>
              <a:t>Hogyan?</a:t>
            </a:r>
          </a:p>
          <a:p>
            <a:r>
              <a:rPr lang="hu-HU" dirty="0" smtClean="0"/>
              <a:t>Hol?</a:t>
            </a:r>
          </a:p>
          <a:p>
            <a:r>
              <a:rPr lang="hu-HU" dirty="0" smtClean="0"/>
              <a:t>Miért?</a:t>
            </a:r>
          </a:p>
          <a:p>
            <a:pPr>
              <a:buNone/>
            </a:pP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Mikor?</a:t>
            </a:r>
            <a:endParaRPr lang="hu-H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019" y="1124744"/>
            <a:ext cx="8723159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hu-HU" dirty="0" smtClean="0"/>
              <a:t>Mikor?</a:t>
            </a:r>
            <a:endParaRPr lang="hu-HU" dirty="0"/>
          </a:p>
        </p:txBody>
      </p:sp>
      <p:pic>
        <p:nvPicPr>
          <p:cNvPr id="9218" name="Picture 2" descr="C:\Users\JAG\Documents\Békés megye öntözés\gyorsadat_csp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728" y="980728"/>
            <a:ext cx="7731703" cy="57987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Mikor?</a:t>
            </a:r>
            <a:endParaRPr lang="hu-HU" dirty="0"/>
          </a:p>
        </p:txBody>
      </p:sp>
      <p:pic>
        <p:nvPicPr>
          <p:cNvPr id="4098" name="Picture 2" descr="C:\Users\JAG\Documents\Békés megye öntözés\vizallas_dgm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78906"/>
            <a:ext cx="7200799" cy="5400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Tisza vízállás (2009. Szolnok)</a:t>
            </a:r>
            <a:endParaRPr lang="hu-H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599" y="1052736"/>
            <a:ext cx="8261865" cy="568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Mikor?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öntözési igény és a folyók nagy vízhozama nem esik egybe</a:t>
            </a:r>
          </a:p>
          <a:p>
            <a:r>
              <a:rPr lang="hu-HU" dirty="0" smtClean="0"/>
              <a:t>Időnként azonban nagyon is sok a víz</a:t>
            </a:r>
          </a:p>
          <a:p>
            <a:r>
              <a:rPr lang="hu-HU" dirty="0" smtClean="0"/>
              <a:t>Kettős hasznosítású művek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hu-HU" dirty="0" smtClean="0"/>
              <a:t>2013. március</a:t>
            </a:r>
            <a:endParaRPr lang="hu-HU" dirty="0"/>
          </a:p>
        </p:txBody>
      </p:sp>
      <p:pic>
        <p:nvPicPr>
          <p:cNvPr id="7171" name="Picture 3" descr="C:\Users\JAG\Documents\Békés megye öntözés\belvíz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07" y="908720"/>
            <a:ext cx="8752173" cy="58347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hu-HU" dirty="0" smtClean="0"/>
              <a:t>2013. március</a:t>
            </a:r>
            <a:endParaRPr lang="hu-HU" dirty="0"/>
          </a:p>
        </p:txBody>
      </p:sp>
      <p:pic>
        <p:nvPicPr>
          <p:cNvPr id="8194" name="Picture 2" descr="C:\Users\JAG\Documents\Békés megye öntözés\belvíz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07" y="908720"/>
            <a:ext cx="8923921" cy="5949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Milyen vízből?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Felszíni</a:t>
            </a:r>
          </a:p>
          <a:p>
            <a:pPr lvl="2"/>
            <a:r>
              <a:rPr lang="hu-HU" dirty="0" smtClean="0"/>
              <a:t>Tisza</a:t>
            </a:r>
          </a:p>
          <a:p>
            <a:pPr lvl="2"/>
            <a:r>
              <a:rPr lang="hu-HU" dirty="0" smtClean="0"/>
              <a:t>Körös</a:t>
            </a:r>
          </a:p>
          <a:p>
            <a:pPr lvl="2"/>
            <a:r>
              <a:rPr lang="hu-HU" dirty="0" smtClean="0"/>
              <a:t>Maros</a:t>
            </a:r>
          </a:p>
          <a:p>
            <a:pPr lvl="2"/>
            <a:r>
              <a:rPr lang="hu-HU" dirty="0" smtClean="0"/>
              <a:t>Keleti Főcsatorna</a:t>
            </a:r>
          </a:p>
          <a:p>
            <a:pPr lvl="2"/>
            <a:r>
              <a:rPr lang="hu-HU" dirty="0" smtClean="0"/>
              <a:t>?</a:t>
            </a:r>
          </a:p>
          <a:p>
            <a:r>
              <a:rPr lang="hu-HU" dirty="0" smtClean="0"/>
              <a:t>Felszín alatti</a:t>
            </a:r>
          </a:p>
          <a:p>
            <a:pPr lvl="2"/>
            <a:r>
              <a:rPr lang="hu-HU" dirty="0" smtClean="0"/>
              <a:t>Talajvíz</a:t>
            </a:r>
          </a:p>
          <a:p>
            <a:pPr lvl="2"/>
            <a:r>
              <a:rPr lang="hu-HU" dirty="0" smtClean="0"/>
              <a:t>Rétegvíz</a:t>
            </a:r>
          </a:p>
          <a:p>
            <a:pPr lvl="2"/>
            <a:r>
              <a:rPr lang="hu-HU" dirty="0" smtClean="0"/>
              <a:t>Termálvíz</a:t>
            </a:r>
          </a:p>
          <a:p>
            <a:pPr lvl="2"/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Milyen vízből?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Összegyűjtött csapadék</a:t>
            </a:r>
          </a:p>
          <a:p>
            <a:r>
              <a:rPr lang="hu-HU" dirty="0" smtClean="0"/>
              <a:t>Tisztított szennyvíz</a:t>
            </a:r>
            <a:endParaRPr lang="hu-H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Milyen vízből?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Rétegvíz</a:t>
            </a:r>
          </a:p>
          <a:p>
            <a:pPr lvl="2"/>
            <a:r>
              <a:rPr lang="hu-HU" dirty="0" smtClean="0"/>
              <a:t>A jó minőségű rétegvizek az ivóvíz miatt védettek, öntözésre nem használhatók</a:t>
            </a:r>
          </a:p>
          <a:p>
            <a:pPr lvl="2"/>
            <a:r>
              <a:rPr lang="hu-HU" dirty="0" smtClean="0"/>
              <a:t>A rossz minőségűeket nem érdemes</a:t>
            </a:r>
          </a:p>
          <a:p>
            <a:r>
              <a:rPr lang="hu-HU" dirty="0" smtClean="0"/>
              <a:t>Termálvíz</a:t>
            </a:r>
          </a:p>
          <a:p>
            <a:pPr lvl="2"/>
            <a:r>
              <a:rPr lang="hu-HU" dirty="0" smtClean="0"/>
              <a:t>Jó lenne a használt termálvizekkel valamit kezdeni</a:t>
            </a:r>
          </a:p>
          <a:p>
            <a:pPr lvl="2"/>
            <a:r>
              <a:rPr lang="hu-HU" dirty="0" smtClean="0"/>
              <a:t>Visszasajtolás költséges, hatékonysága nem </a:t>
            </a:r>
            <a:r>
              <a:rPr lang="hu-HU" dirty="0" err="1" smtClean="0"/>
              <a:t>előrejelezhető</a:t>
            </a:r>
            <a:endParaRPr lang="hu-HU" dirty="0" smtClean="0"/>
          </a:p>
          <a:p>
            <a:pPr lvl="2"/>
            <a:r>
              <a:rPr lang="hu-HU" dirty="0" smtClean="0"/>
              <a:t>Magas sótartalom</a:t>
            </a:r>
          </a:p>
          <a:p>
            <a:pPr lvl="2"/>
            <a:r>
              <a:rPr lang="hu-HU" dirty="0" smtClean="0"/>
              <a:t>Sók kivonása költséges és veszélyes hulladék képződésével jár</a:t>
            </a:r>
            <a:endParaRPr lang="hu-H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Hogyan?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Lineár</a:t>
            </a:r>
            <a:endParaRPr lang="hu-HU" dirty="0" smtClean="0"/>
          </a:p>
          <a:p>
            <a:r>
              <a:rPr lang="hu-HU" dirty="0" err="1" smtClean="0"/>
              <a:t>Hidráns</a:t>
            </a:r>
            <a:endParaRPr lang="hu-HU" dirty="0" smtClean="0"/>
          </a:p>
          <a:p>
            <a:r>
              <a:rPr lang="hu-HU" dirty="0" smtClean="0"/>
              <a:t>Csepegtető</a:t>
            </a:r>
          </a:p>
          <a:p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A víztakarékosság még nem szempont (adott vízfelhasználónál)</a:t>
            </a:r>
            <a:endParaRPr lang="hu-H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Hol? (2009. évi csapadék eloszlás)</a:t>
            </a:r>
            <a:endParaRPr lang="hu-H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126736"/>
            <a:ext cx="5688632" cy="5543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Hol?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Elsősorban kiemelkedő mezőgazdasági adottságú területeken</a:t>
            </a:r>
          </a:p>
          <a:p>
            <a:r>
              <a:rPr lang="hu-HU" dirty="0" smtClean="0"/>
              <a:t>Jó termőhelyi feltételek mellett (földminőség &gt; 25AK)</a:t>
            </a:r>
          </a:p>
          <a:p>
            <a:r>
              <a:rPr lang="hu-HU" dirty="0" smtClean="0"/>
              <a:t>Közepes termőhelyi feltételek mellett esetleg (25 &gt; AK &gt; 17)</a:t>
            </a:r>
          </a:p>
          <a:p>
            <a:r>
              <a:rPr lang="hu-HU" dirty="0" smtClean="0"/>
              <a:t>De a jó talaj nem alapfeltétel (üvegház)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Miért?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Búza: öntözés nélkül 2-3t/ha, öntözve &gt;7t/ha</a:t>
            </a:r>
          </a:p>
          <a:p>
            <a:r>
              <a:rPr lang="hu-HU" dirty="0" smtClean="0"/>
              <a:t>Kukorica: öntözés nélkül 3,5t/ha, öntözve &gt;10t/ha</a:t>
            </a:r>
          </a:p>
          <a:p>
            <a:r>
              <a:rPr lang="hu-HU" dirty="0" smtClean="0"/>
              <a:t>Egyéb növényeknél (bab, répa, cukorrépa, </a:t>
            </a:r>
            <a:r>
              <a:rPr lang="hu-HU" dirty="0" err="1" smtClean="0"/>
              <a:t>stb</a:t>
            </a:r>
            <a:r>
              <a:rPr lang="hu-HU" dirty="0" smtClean="0"/>
              <a:t>) átlagosan kétszer, háromszor nagyobb hozamok öntözve</a:t>
            </a:r>
            <a:endParaRPr lang="hu-H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Miért?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Az öntözött növény hatékonyabban használja fel a vizet, mint a nem öntözött!</a:t>
            </a:r>
          </a:p>
          <a:p>
            <a:r>
              <a:rPr lang="hu-HU" dirty="0" smtClean="0"/>
              <a:t>ÖKI (HAKI) kutatás: az öntözött kultúrák fajlagos vízfelhasználása kisebb, mint a nem öntözött kultúráké</a:t>
            </a:r>
          </a:p>
          <a:p>
            <a:r>
              <a:rPr lang="hu-HU" dirty="0" smtClean="0"/>
              <a:t>Azaz a kevés vizet nem tudja jól használni a növény, „elpazarolja”</a:t>
            </a:r>
            <a:endParaRPr lang="hu-HU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hu-HU" dirty="0" smtClean="0"/>
              <a:t>A tágabb környezet</a:t>
            </a:r>
            <a:endParaRPr lang="hu-HU" dirty="0"/>
          </a:p>
        </p:txBody>
      </p:sp>
      <p:pic>
        <p:nvPicPr>
          <p:cNvPr id="9218" name="Picture 2" descr="C:\Users\JAG\Documents\Békés megye öntözés\helyszinrajz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92696"/>
            <a:ext cx="6807391" cy="6175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242" name="Picture 2" descr="C:\Users\JAG\Documents\Békés megye öntözés\korosok-vizgyujtoinek-adatai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8447" y="0"/>
            <a:ext cx="609941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1266" name="Picture 2" descr="C:\Users\JAG\Documents\Békés megye öntözés\vizkeszletgazd-2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8188" y="0"/>
            <a:ext cx="590479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2290" name="Picture 2" descr="C:\Users\JAG\Documents\Békés megye öntözés\tiszai-vizatvezetes-muszaki-kiepitettse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1099" y="0"/>
            <a:ext cx="516749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314" name="Picture 2" descr="C:\Users\JAG\Documents\Békés megye öntözés\tiszai-vizatvezetes-tavlat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8028" y="0"/>
            <a:ext cx="4974212" cy="68288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Öntözőrendszerek - </a:t>
            </a:r>
            <a:r>
              <a:rPr lang="hu-HU" dirty="0" err="1" smtClean="0"/>
              <a:t>Körkövizig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b="1" dirty="0" err="1" smtClean="0"/>
              <a:t>Magasvezetésű</a:t>
            </a:r>
            <a:r>
              <a:rPr lang="hu-HU" b="1" dirty="0" smtClean="0"/>
              <a:t> öntözőrendszerek: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1. </a:t>
            </a:r>
            <a:r>
              <a:rPr lang="hu-HU" dirty="0" err="1" smtClean="0"/>
              <a:t>Szarvas-Kákai</a:t>
            </a:r>
            <a:r>
              <a:rPr lang="hu-HU" dirty="0" smtClean="0"/>
              <a:t> öntözőrendszer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b="1" dirty="0" smtClean="0"/>
              <a:t>Vegyes öntözőrendszerek: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2. </a:t>
            </a:r>
            <a:r>
              <a:rPr lang="hu-HU" dirty="0" err="1" smtClean="0"/>
              <a:t>Malomfok-Inándi</a:t>
            </a:r>
            <a:r>
              <a:rPr lang="hu-HU" dirty="0" smtClean="0"/>
              <a:t> öntözőrendszer</a:t>
            </a:r>
            <a:br>
              <a:rPr lang="hu-HU" dirty="0" smtClean="0"/>
            </a:br>
            <a:r>
              <a:rPr lang="hu-HU" dirty="0" smtClean="0"/>
              <a:t>3. </a:t>
            </a:r>
            <a:r>
              <a:rPr lang="hu-HU" dirty="0" err="1" smtClean="0"/>
              <a:t>Élővízcsatorna</a:t>
            </a:r>
            <a:r>
              <a:rPr lang="hu-HU" dirty="0" smtClean="0"/>
              <a:t> öntözőrendszer</a:t>
            </a:r>
            <a:br>
              <a:rPr lang="hu-HU" dirty="0" smtClean="0"/>
            </a:br>
            <a:r>
              <a:rPr lang="hu-HU" dirty="0" smtClean="0"/>
              <a:t>4. Hármas-Körös szórvány öntözőrendszer</a:t>
            </a:r>
            <a:br>
              <a:rPr lang="hu-HU" dirty="0" smtClean="0"/>
            </a:br>
            <a:r>
              <a:rPr lang="hu-HU" dirty="0" smtClean="0"/>
              <a:t>5. Kettős-Körös szórvány öntözőrendszer</a:t>
            </a:r>
            <a:br>
              <a:rPr lang="hu-HU" dirty="0" smtClean="0"/>
            </a:br>
            <a:r>
              <a:rPr lang="hu-HU" dirty="0" smtClean="0"/>
              <a:t>6. Sebes-Körös szórvány öntözőrendszer</a:t>
            </a:r>
            <a:br>
              <a:rPr lang="hu-HU" dirty="0" smtClean="0"/>
            </a:br>
            <a:r>
              <a:rPr lang="hu-HU" dirty="0" smtClean="0"/>
              <a:t>7. Berettyó szórvány öntözőrendszer</a:t>
            </a:r>
            <a:br>
              <a:rPr lang="hu-HU" dirty="0" smtClean="0"/>
            </a:br>
            <a:r>
              <a:rPr lang="hu-HU" dirty="0" smtClean="0"/>
              <a:t>8. Hortobágy-Berettyó szórvány öntözőrendszer</a:t>
            </a:r>
            <a:br>
              <a:rPr lang="hu-HU" dirty="0" smtClean="0"/>
            </a:br>
            <a:r>
              <a:rPr lang="hu-HU" dirty="0" smtClean="0"/>
              <a:t>9. Szarvasi holtág közvetlen</a:t>
            </a:r>
            <a:br>
              <a:rPr lang="hu-HU" dirty="0" smtClean="0"/>
            </a:br>
            <a:r>
              <a:rPr lang="hu-HU" dirty="0" smtClean="0"/>
              <a:t>10. </a:t>
            </a:r>
            <a:r>
              <a:rPr lang="hu-HU" dirty="0" err="1" smtClean="0"/>
              <a:t>Dögösi</a:t>
            </a:r>
            <a:r>
              <a:rPr lang="hu-HU" dirty="0" smtClean="0"/>
              <a:t> öntözőfürt</a:t>
            </a:r>
            <a:br>
              <a:rPr lang="hu-HU" dirty="0" smtClean="0"/>
            </a:b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122" name="Picture 2" descr="C:\Users\JAG\Documents\Békés megye öntözés\öntözőrendszerek körkövizi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4122" y="0"/>
            <a:ext cx="5528044" cy="6775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146" name="Picture 2" descr="C:\Users\JAG\Documents\Békés megye öntözés\összefoglaló körkövizi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03" y="1268760"/>
            <a:ext cx="8954577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Kapacitások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Idézet a </a:t>
            </a:r>
            <a:r>
              <a:rPr lang="hu-HU" dirty="0" err="1" smtClean="0">
                <a:hlinkClick r:id="rId2"/>
              </a:rPr>
              <a:t>www.korkovizig.hu</a:t>
            </a:r>
            <a:r>
              <a:rPr lang="hu-HU" dirty="0" smtClean="0"/>
              <a:t> oldalról: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i="1" dirty="0" smtClean="0"/>
              <a:t>„Az Alföld legjobb termőterületein a vízhiányos időszakban nélkülözhetetlen termelési tényező az öntözés. Az igazgatóság kezelésében lévő öntöző főművek </a:t>
            </a:r>
            <a:r>
              <a:rPr lang="hu-HU" i="1" dirty="0" err="1" smtClean="0"/>
              <a:t>összkapacitása</a:t>
            </a:r>
            <a:r>
              <a:rPr lang="hu-HU" i="1" dirty="0" smtClean="0"/>
              <a:t> 30 m³/sec, melyek 23 ezer hektár területre biztosítják az öntözővizet</a:t>
            </a:r>
            <a:r>
              <a:rPr lang="hu-HU" dirty="0" smtClean="0"/>
              <a:t>.”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Vagyis a kapacitások közel 100%-ban kihasználtak</a:t>
            </a:r>
          </a:p>
          <a:p>
            <a:endParaRPr lang="hu-HU" dirty="0" smtClean="0"/>
          </a:p>
          <a:p>
            <a:pPr algn="ctr">
              <a:buNone/>
            </a:pPr>
            <a:r>
              <a:rPr lang="hu-HU" dirty="0" smtClean="0">
                <a:solidFill>
                  <a:srgbClr val="FF0000"/>
                </a:solidFill>
              </a:rPr>
              <a:t>Honnan lehetne további vizet szerezni?</a:t>
            </a:r>
          </a:p>
          <a:p>
            <a:pPr algn="ctr">
              <a:buNone/>
            </a:pPr>
            <a:endParaRPr lang="hu-H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Síkvízi tározók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Lehetséges vízmélység kb. 1,5m</a:t>
            </a:r>
          </a:p>
          <a:p>
            <a:r>
              <a:rPr lang="hu-HU" dirty="0" smtClean="0"/>
              <a:t>Nagy beruházási költség</a:t>
            </a:r>
          </a:p>
          <a:p>
            <a:r>
              <a:rPr lang="hu-HU" dirty="0" smtClean="0"/>
              <a:t>Nagy helyigény</a:t>
            </a:r>
          </a:p>
          <a:p>
            <a:pPr algn="ctr">
              <a:buNone/>
            </a:pPr>
            <a:r>
              <a:rPr lang="hu-HU" dirty="0" smtClean="0">
                <a:solidFill>
                  <a:srgbClr val="FF0000"/>
                </a:solidFill>
              </a:rPr>
              <a:t>Megéri?</a:t>
            </a:r>
          </a:p>
          <a:p>
            <a:r>
              <a:rPr lang="hu-HU" dirty="0" smtClean="0"/>
              <a:t>235millió m3 vízzel öntözünk 21000 ha-t, azaz 1h „vízigénye” kb. 11.000m3!</a:t>
            </a:r>
          </a:p>
          <a:p>
            <a:r>
              <a:rPr lang="hu-HU" dirty="0" smtClean="0"/>
              <a:t>A víztározók majdnem akkora területet foglalnának el, mint az öntözött terület!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Eretnek gondolatok 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Vízlépcső</a:t>
            </a:r>
          </a:p>
          <a:p>
            <a:pPr lvl="1"/>
            <a:r>
              <a:rPr lang="hu-HU" sz="2200" dirty="0" smtClean="0"/>
              <a:t>Csongrádi duzzasztó, első felvetés 1932-ben!</a:t>
            </a:r>
          </a:p>
          <a:p>
            <a:pPr lvl="1"/>
            <a:r>
              <a:rPr lang="hu-HU" sz="2200" dirty="0" smtClean="0"/>
              <a:t>1005 millió m3 duzzasztott vízzel számoltak</a:t>
            </a:r>
          </a:p>
          <a:p>
            <a:pPr lvl="1"/>
            <a:r>
              <a:rPr lang="hu-HU" sz="2200" dirty="0" smtClean="0"/>
              <a:t>1954:  Tiszalök</a:t>
            </a:r>
          </a:p>
          <a:p>
            <a:pPr lvl="1"/>
            <a:r>
              <a:rPr lang="hu-HU" sz="2200" dirty="0" smtClean="0"/>
              <a:t>1973: Kisköre</a:t>
            </a:r>
          </a:p>
          <a:p>
            <a:pPr lvl="1"/>
            <a:r>
              <a:rPr lang="hu-HU" sz="2200" dirty="0" smtClean="0"/>
              <a:t>1976: Óbecse (Szerbia)</a:t>
            </a:r>
          </a:p>
          <a:p>
            <a:pPr lvl="1"/>
            <a:r>
              <a:rPr lang="hu-HU" sz="2200" dirty="0" smtClean="0"/>
              <a:t>1972: csongrádi vízlépcső tervezése</a:t>
            </a:r>
          </a:p>
          <a:p>
            <a:pPr lvl="1"/>
            <a:r>
              <a:rPr lang="hu-HU" sz="2200" dirty="0" smtClean="0"/>
              <a:t>1980-81: előkészítő munkálatok (munkagödör körtöltésének felépítése, bekötőút építése</a:t>
            </a:r>
          </a:p>
          <a:p>
            <a:pPr lvl="1"/>
            <a:r>
              <a:rPr lang="hu-HU" sz="2200" dirty="0" smtClean="0"/>
              <a:t>1982: munkálatok felfüggesztése</a:t>
            </a:r>
            <a:endParaRPr lang="hu-HU" sz="22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II. Országos Vízgazdálkodási Keretterv (1965)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200" dirty="0" smtClean="0"/>
              <a:t>Tisza II. vízlépcső: Kisköre</a:t>
            </a:r>
          </a:p>
          <a:p>
            <a:r>
              <a:rPr lang="hu-HU" sz="2200" dirty="0" smtClean="0"/>
              <a:t>Tisza III. vízlépcső: Hármas-Körös torkolata felett</a:t>
            </a:r>
          </a:p>
          <a:p>
            <a:r>
              <a:rPr lang="hu-HU" sz="2200" dirty="0" smtClean="0"/>
              <a:t>Tiszaalpári tározó 131millió m3 térfogattal</a:t>
            </a:r>
          </a:p>
          <a:p>
            <a:r>
              <a:rPr lang="hu-HU" sz="2200" dirty="0" smtClean="0"/>
              <a:t>Akár Duna vízzel is tölthető lenne!</a:t>
            </a:r>
          </a:p>
          <a:p>
            <a:r>
              <a:rPr lang="hu-HU" sz="2200" dirty="0" smtClean="0"/>
              <a:t>A mederben a duzzasztás miatt további 40millió m3 tározókapacitás</a:t>
            </a:r>
          </a:p>
          <a:p>
            <a:r>
              <a:rPr lang="hu-HU" sz="2200" dirty="0" smtClean="0"/>
              <a:t>Első fejlesztési időszakban 168 ezer hektár</a:t>
            </a:r>
          </a:p>
          <a:p>
            <a:r>
              <a:rPr lang="hu-HU" sz="2200" dirty="0" smtClean="0"/>
              <a:t>A másodikban további 115 ezer hektár öntözése</a:t>
            </a:r>
          </a:p>
          <a:p>
            <a:r>
              <a:rPr lang="hu-HU" sz="2200" dirty="0" smtClean="0"/>
              <a:t>Tisza-Körös főcsatorna megépítése 80m3/s vízszállító képességgel</a:t>
            </a:r>
          </a:p>
          <a:p>
            <a:r>
              <a:rPr lang="hu-HU" sz="2200" dirty="0" smtClean="0"/>
              <a:t>+ vízerőmű</a:t>
            </a:r>
            <a:endParaRPr lang="hu-HU" sz="22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III. Országos Vízgazdálkodási Keretterv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Csongrádi vízlépcső: 120millió m3 tározókapacitás</a:t>
            </a:r>
          </a:p>
          <a:p>
            <a:r>
              <a:rPr lang="hu-HU" dirty="0" smtClean="0"/>
              <a:t>Duna-Tisza csatorna: 500millió m3/év</a:t>
            </a:r>
            <a:endParaRPr lang="hu-HU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Eretnek gondolatok II.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Duna-Tisza-csatorna</a:t>
            </a:r>
          </a:p>
          <a:p>
            <a:pPr lvl="2"/>
            <a:r>
              <a:rPr lang="hu-HU" sz="2200" dirty="0" smtClean="0"/>
              <a:t>Először 1715-ben vetődött fel (Pest-Szolnok)</a:t>
            </a:r>
          </a:p>
          <a:p>
            <a:pPr lvl="2"/>
            <a:r>
              <a:rPr lang="hu-HU" sz="2200" dirty="0" smtClean="0"/>
              <a:t>1840: törvény a Dunát a Tiszával összekötő csatornáról</a:t>
            </a:r>
          </a:p>
          <a:p>
            <a:pPr lvl="2"/>
            <a:r>
              <a:rPr lang="hu-HU" sz="2200" dirty="0" smtClean="0"/>
              <a:t>1943: újabb törvényjavaslat</a:t>
            </a:r>
          </a:p>
          <a:p>
            <a:pPr lvl="2"/>
            <a:r>
              <a:rPr lang="hu-HU" sz="2200" dirty="0" smtClean="0"/>
              <a:t>1947: elindult az építkezés (rabokkal), de csak az első 22km épült meg</a:t>
            </a:r>
          </a:p>
          <a:p>
            <a:pPr lvl="2"/>
            <a:r>
              <a:rPr lang="hu-HU" sz="2200" dirty="0" smtClean="0"/>
              <a:t>(a mai Szerbia területén megvalósult: Ferenc-csatorna </a:t>
            </a:r>
            <a:r>
              <a:rPr lang="hu-HU" sz="2200" dirty="0" err="1" smtClean="0"/>
              <a:t>Bezdán</a:t>
            </a:r>
            <a:r>
              <a:rPr lang="hu-HU" sz="2200" dirty="0" smtClean="0"/>
              <a:t> és Óbecse között)</a:t>
            </a:r>
            <a:endParaRPr lang="hu-HU" sz="22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Duna-Tisza-csatorna</a:t>
            </a:r>
            <a:endParaRPr lang="hu-HU" dirty="0"/>
          </a:p>
        </p:txBody>
      </p:sp>
      <p:pic>
        <p:nvPicPr>
          <p:cNvPr id="15362" name="Picture 2" descr="C:\Users\JAG\Documents\Békés megye öntözés\800px-Duna-Tisza-csator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08" y="1556792"/>
            <a:ext cx="9005139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Duna-Tisza-csatorna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2008-as árakon mintegy 150-200 milliárdos beruházás</a:t>
            </a:r>
          </a:p>
          <a:p>
            <a:r>
              <a:rPr lang="hu-HU" dirty="0" smtClean="0"/>
              <a:t>Gazdaságossága egyelőre vitatott</a:t>
            </a:r>
          </a:p>
          <a:p>
            <a:r>
              <a:rPr lang="hu-HU" dirty="0" smtClean="0"/>
              <a:t>Politikai csatározások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Öntözőtelep létesítése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u-HU" b="1" dirty="0" smtClean="0"/>
              <a:t>Öntözőtelep vízjogi létesítési engedélyezési eljárás formai és tartalmi követelményei:</a:t>
            </a:r>
            <a:endParaRPr lang="hu-HU" dirty="0" smtClean="0"/>
          </a:p>
          <a:p>
            <a:r>
              <a:rPr lang="hu-HU" dirty="0" smtClean="0"/>
              <a:t>- Kérelem.</a:t>
            </a:r>
          </a:p>
          <a:p>
            <a:r>
              <a:rPr lang="hu-HU" dirty="0" smtClean="0"/>
              <a:t>- </a:t>
            </a:r>
            <a:r>
              <a:rPr lang="hu-HU" u="sng" dirty="0" smtClean="0"/>
              <a:t>A 33/2005 (XII. 27.) </a:t>
            </a:r>
            <a:r>
              <a:rPr lang="hu-HU" u="sng" dirty="0" err="1" smtClean="0"/>
              <a:t>KvVM</a:t>
            </a:r>
            <a:r>
              <a:rPr lang="hu-HU" u="sng" dirty="0" smtClean="0"/>
              <a:t> rendeletnek megfelelő igazgatási szolgáltatási díj</a:t>
            </a:r>
            <a:r>
              <a:rPr lang="hu-HU" dirty="0" smtClean="0"/>
              <a:t>:</a:t>
            </a:r>
          </a:p>
          <a:p>
            <a:r>
              <a:rPr lang="hu-HU" dirty="0" smtClean="0"/>
              <a:t>A díj – öntözési berendezések esetén (öntözőtelep) - a rendelet 1. sz. melléklet I/20.4. pontja alapján (vízjogi létesítési engedély esetén): </a:t>
            </a:r>
            <a:r>
              <a:rPr lang="hu-HU" u="sng" dirty="0" smtClean="0"/>
              <a:t>10.000,</a:t>
            </a:r>
            <a:r>
              <a:rPr lang="hu-HU" u="sng" dirty="0" err="1" smtClean="0"/>
              <a:t>-Ft</a:t>
            </a:r>
            <a:r>
              <a:rPr lang="hu-HU" u="sng" dirty="0" smtClean="0"/>
              <a:t>.</a:t>
            </a:r>
            <a:endParaRPr lang="hu-HU" dirty="0" smtClean="0"/>
          </a:p>
          <a:p>
            <a:r>
              <a:rPr lang="hu-HU" dirty="0" smtClean="0"/>
              <a:t>- Szaktervező (VZ és VZ-T kamarai engedély jelölése) által összeállított tervdokumentáció. A tervdokumentáció formai és tartalmi követelményei a 18/1996. (VI. 13.) KHVM rendelet 2. számú melléklete IV. pontja tartalmazza:</a:t>
            </a:r>
          </a:p>
          <a:p>
            <a:r>
              <a:rPr lang="hu-HU" i="1" u="sng" dirty="0" smtClean="0"/>
              <a:t>1. műszaki leírás</a:t>
            </a:r>
            <a:endParaRPr lang="hu-HU" dirty="0" smtClean="0"/>
          </a:p>
          <a:p>
            <a:r>
              <a:rPr lang="hu-HU" i="1" dirty="0" smtClean="0"/>
              <a:t>a) </a:t>
            </a:r>
            <a:r>
              <a:rPr lang="hu-HU" dirty="0" smtClean="0"/>
              <a:t>az öntözőtelep helye és területe,</a:t>
            </a:r>
          </a:p>
          <a:p>
            <a:r>
              <a:rPr lang="hu-HU" i="1" dirty="0" smtClean="0"/>
              <a:t>b) </a:t>
            </a:r>
            <a:r>
              <a:rPr lang="hu-HU" dirty="0" smtClean="0"/>
              <a:t>az öntözés módja és megvalósítása, valamint az öntözendő terület növénykultúrája,</a:t>
            </a:r>
          </a:p>
          <a:p>
            <a:r>
              <a:rPr lang="hu-HU" i="1" dirty="0" smtClean="0"/>
              <a:t>c) </a:t>
            </a:r>
            <a:r>
              <a:rPr lang="hu-HU" dirty="0" smtClean="0"/>
              <a:t>a vízkivétel módja (gravitációs vagy gépi emelés), helye, a vizet adó vízfolyás megnevezése és szelvényszáma vagy pedig a vizet adó tó, holtág, illetőleg tározó megnevezése,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800" i="1" dirty="0" smtClean="0"/>
              <a:t>d) </a:t>
            </a:r>
            <a:r>
              <a:rPr lang="hu-HU" sz="1800" dirty="0" smtClean="0"/>
              <a:t>az öntöző- vagy belvízcsatorna és az annak vizét szolgáltató megnevezése, szelvényszáma vagy szakaszhatárainak szelvényszáma, valamint a vízfolyás, tó, holtág, tározó maximális-minimális vízszintje, illetőleg a csatorna üzemvízszintje,</a:t>
            </a:r>
          </a:p>
          <a:p>
            <a:r>
              <a:rPr lang="hu-HU" sz="1800" i="1" dirty="0" smtClean="0"/>
              <a:t>e) </a:t>
            </a:r>
            <a:r>
              <a:rPr lang="hu-HU" sz="1800" dirty="0" smtClean="0"/>
              <a:t>a használt vagy tisztított szennyvizet leadó üzem, telep megnevezése, helye (lokalitása), a leadott víz jellege,</a:t>
            </a:r>
          </a:p>
          <a:p>
            <a:r>
              <a:rPr lang="hu-HU" sz="1800" i="1" dirty="0" smtClean="0"/>
              <a:t>f) </a:t>
            </a:r>
            <a:r>
              <a:rPr lang="hu-HU" sz="1800" dirty="0" smtClean="0"/>
              <a:t>a felhasználandó öntözővíz mennyisége (l/mp, m3/év), valamint csúcsmennyisége (l/mp) és az üzemelés napi leghosszabb időtartama,</a:t>
            </a:r>
          </a:p>
          <a:p>
            <a:r>
              <a:rPr lang="hu-HU" sz="1800" i="1" dirty="0" smtClean="0"/>
              <a:t>g) </a:t>
            </a:r>
            <a:r>
              <a:rPr lang="hu-HU" sz="1800" dirty="0" smtClean="0"/>
              <a:t>a lecsapolásra kerülő víz közvetlen és közvetett befogadójának megnevezése, a torkolati szelvényszám megjelölésével, a legnagyobb vízhozama és ennek várható ideje,</a:t>
            </a:r>
          </a:p>
          <a:p>
            <a:r>
              <a:rPr lang="hu-HU" sz="1800" i="1" dirty="0" smtClean="0"/>
              <a:t>h) </a:t>
            </a:r>
            <a:r>
              <a:rPr lang="hu-HU" sz="1800" dirty="0" smtClean="0"/>
              <a:t>az öntözőtelep berendezéseinek és műtárgyainak rövid ismertetése,</a:t>
            </a:r>
          </a:p>
          <a:p>
            <a:r>
              <a:rPr lang="hu-HU" sz="1800" i="1" dirty="0" smtClean="0"/>
              <a:t>i) </a:t>
            </a:r>
            <a:r>
              <a:rPr lang="hu-HU" sz="1800" dirty="0" smtClean="0"/>
              <a:t>az érintett vízi- és egyéb létesítmények megjelölése és leírása;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u-HU" i="1" u="sng" dirty="0" smtClean="0"/>
              <a:t>2. általános (</a:t>
            </a:r>
            <a:r>
              <a:rPr lang="hu-HU" i="1" u="sng" dirty="0" err="1" smtClean="0"/>
              <a:t>átnézetes</a:t>
            </a:r>
            <a:r>
              <a:rPr lang="hu-HU" i="1" u="sng" dirty="0" smtClean="0"/>
              <a:t>) helyszínrajz 1:25 000-1:100 000 méretarányban, amely feltünteti</a:t>
            </a:r>
            <a:endParaRPr lang="hu-HU" dirty="0" smtClean="0"/>
          </a:p>
          <a:p>
            <a:r>
              <a:rPr lang="hu-HU" i="1" dirty="0" smtClean="0"/>
              <a:t>a) </a:t>
            </a:r>
            <a:r>
              <a:rPr lang="hu-HU" dirty="0" err="1" smtClean="0"/>
              <a:t>a</a:t>
            </a:r>
            <a:r>
              <a:rPr lang="hu-HU" dirty="0" smtClean="0"/>
              <a:t> magassági adatokat,</a:t>
            </a:r>
          </a:p>
          <a:p>
            <a:r>
              <a:rPr lang="hu-HU" i="1" dirty="0" smtClean="0"/>
              <a:t>b) </a:t>
            </a:r>
            <a:r>
              <a:rPr lang="hu-HU" dirty="0" smtClean="0"/>
              <a:t>az öntözendő területnek és a közvetlen környéknek az öntöző-, belvízcsatornáját,</a:t>
            </a:r>
          </a:p>
          <a:p>
            <a:r>
              <a:rPr lang="hu-HU" i="1" dirty="0" smtClean="0"/>
              <a:t>c) </a:t>
            </a:r>
            <a:r>
              <a:rPr lang="hu-HU" dirty="0" smtClean="0"/>
              <a:t>a legközelebbi település belterületének határvonalát;</a:t>
            </a:r>
          </a:p>
          <a:p>
            <a:r>
              <a:rPr lang="hu-HU" i="1" u="sng" dirty="0" smtClean="0"/>
              <a:t>3. részletes (rétegvonalas) helyszínrajz 1:10 000 méretarányban, amely feltünteti</a:t>
            </a:r>
            <a:endParaRPr lang="hu-HU" dirty="0" smtClean="0"/>
          </a:p>
          <a:p>
            <a:r>
              <a:rPr lang="hu-HU" i="1" dirty="0" smtClean="0"/>
              <a:t>a) </a:t>
            </a:r>
            <a:r>
              <a:rPr lang="hu-HU" dirty="0" smtClean="0"/>
              <a:t>az öntözendő terület rétegvonalát (felületi öntözési módnál),</a:t>
            </a:r>
          </a:p>
          <a:p>
            <a:r>
              <a:rPr lang="hu-HU" i="1" dirty="0" smtClean="0"/>
              <a:t>b) </a:t>
            </a:r>
            <a:r>
              <a:rPr lang="hu-HU" dirty="0" smtClean="0"/>
              <a:t>az öntözőtelep berendezéseinek és műtárgyainak elhelyezését,</a:t>
            </a:r>
          </a:p>
          <a:p>
            <a:r>
              <a:rPr lang="hu-HU" i="1" dirty="0" smtClean="0"/>
              <a:t>c) </a:t>
            </a:r>
            <a:r>
              <a:rPr lang="hu-HU" dirty="0" smtClean="0"/>
              <a:t>annak az ingatlannak a helyrajzi számát, amelyen az öntözőtelep épül, valamint a közvetlen szomszédos ingatlanok helyrajzi számát,</a:t>
            </a:r>
          </a:p>
          <a:p>
            <a:r>
              <a:rPr lang="hu-HU" i="1" dirty="0" smtClean="0"/>
              <a:t>d) </a:t>
            </a:r>
            <a:r>
              <a:rPr lang="hu-HU" dirty="0" smtClean="0"/>
              <a:t>az érintett vízfolyásokat, belvízcsatornákat, valamint a többi vízi- és egyéb létesítményeket;</a:t>
            </a:r>
          </a:p>
          <a:p>
            <a:r>
              <a:rPr lang="hu-HU" i="1" u="sng" dirty="0" smtClean="0"/>
              <a:t>4. az állandó jellegű csatornák hossz-szelvénye és mintakeresztszelvénye;</a:t>
            </a:r>
            <a:endParaRPr lang="hu-HU" dirty="0" smtClean="0"/>
          </a:p>
          <a:p>
            <a:r>
              <a:rPr lang="hu-HU" i="1" u="sng" dirty="0" smtClean="0"/>
              <a:t>5. az öntözőtelep műtárgyainak általános terve;</a:t>
            </a:r>
            <a:endParaRPr lang="hu-HU" dirty="0" smtClean="0"/>
          </a:p>
          <a:p>
            <a:r>
              <a:rPr lang="hu-HU" i="1" u="sng" dirty="0" smtClean="0"/>
              <a:t>6. a talajtani szakvélemény.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1800" dirty="0" smtClean="0"/>
              <a:t>A terület feletti rendelkezési jog igazolására 3 hónapnál nem régebbi hiteles tulajdoni lap és földhivatali térképkivonat eredeti példánya. Amennyiben a terület nem az engedélyesé, úgy tulajdonosi hozzájárulás, bérleti szerződés, stb. Amennyiben a tulajdoni lapon E.ON, TIGÁZ, Földhivatal, MOL </a:t>
            </a:r>
            <a:r>
              <a:rPr lang="hu-HU" sz="1800" dirty="0" err="1" smtClean="0"/>
              <a:t>NyRt</a:t>
            </a:r>
            <a:r>
              <a:rPr lang="hu-HU" sz="1800" dirty="0" smtClean="0"/>
              <a:t>, </a:t>
            </a:r>
            <a:r>
              <a:rPr lang="hu-HU" sz="1800" dirty="0" err="1" smtClean="0"/>
              <a:t>stb</a:t>
            </a:r>
            <a:r>
              <a:rPr lang="hu-HU" sz="1800" dirty="0" smtClean="0"/>
              <a:t> szolgalmi jogi bejegyzés szerepel, úgy üzemeltetői nyilatkozat. </a:t>
            </a:r>
          </a:p>
          <a:p>
            <a:r>
              <a:rPr lang="hu-HU" sz="1800" dirty="0" smtClean="0"/>
              <a:t>- Amennyiben az engedélyes nem saját maga jár el az ügyben, hanem meghatalmaz valakit, úgy a meghatalmazás eredeti példánya.</a:t>
            </a:r>
          </a:p>
          <a:p>
            <a:r>
              <a:rPr lang="hu-HU" sz="1800" dirty="0" smtClean="0"/>
              <a:t>Magán személy esetén a meghatalmazást 2 tanúval is alá kell íratni. </a:t>
            </a:r>
          </a:p>
          <a:p>
            <a:r>
              <a:rPr lang="hu-HU" sz="1800" dirty="0" smtClean="0"/>
              <a:t>- Az öntözőtelep csak ott szabad létesíteni, illetve öntözést engedélyezni, ahol felszíni és talajvíz készlet rendelkezésre áll.</a:t>
            </a:r>
          </a:p>
          <a:p>
            <a:endParaRPr lang="hu-H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55000" lnSpcReduction="20000"/>
          </a:bodyPr>
          <a:lstStyle/>
          <a:p>
            <a:r>
              <a:rPr lang="hu-HU" b="1" dirty="0" smtClean="0"/>
              <a:t>Engedély módosítási eljárás formai és tartalmi követelményei</a:t>
            </a:r>
            <a:endParaRPr lang="hu-HU" dirty="0" smtClean="0"/>
          </a:p>
          <a:p>
            <a:r>
              <a:rPr lang="hu-HU" b="1" dirty="0" smtClean="0"/>
              <a:t>Vízjogi létesítési engedély módosítása:</a:t>
            </a:r>
            <a:endParaRPr lang="hu-HU" dirty="0" smtClean="0"/>
          </a:p>
          <a:p>
            <a:r>
              <a:rPr lang="hu-HU" dirty="0" smtClean="0"/>
              <a:t>- Kérelem.</a:t>
            </a:r>
          </a:p>
          <a:p>
            <a:r>
              <a:rPr lang="hu-HU" dirty="0" smtClean="0"/>
              <a:t>- </a:t>
            </a:r>
            <a:r>
              <a:rPr lang="hu-HU" u="sng" dirty="0" smtClean="0"/>
              <a:t>A 33/2005 (XII. 27.) </a:t>
            </a:r>
            <a:r>
              <a:rPr lang="hu-HU" u="sng" dirty="0" err="1" smtClean="0"/>
              <a:t>KvVM</a:t>
            </a:r>
            <a:r>
              <a:rPr lang="hu-HU" u="sng" dirty="0" smtClean="0"/>
              <a:t> rendeletnek megfelelő igazgatási,szolgáltatási díj</a:t>
            </a:r>
            <a:r>
              <a:rPr lang="hu-HU" dirty="0" smtClean="0"/>
              <a:t>:</a:t>
            </a:r>
          </a:p>
          <a:p>
            <a:r>
              <a:rPr lang="hu-HU" dirty="0" smtClean="0"/>
              <a:t>Fenti rendelet 1. számú melléklete 44. pont: A vízjogi létesítési engedélyezési eljárás során megállapított díjtétel 50 %-a.</a:t>
            </a:r>
          </a:p>
          <a:p>
            <a:r>
              <a:rPr lang="hu-HU" dirty="0" smtClean="0"/>
              <a:t>Névátírás esetén, ha az új engedélyes a réginek jogutódja: Fenti rendelet 1. számú melléklete 45. pontja: 5.500 Ft/engedély</a:t>
            </a:r>
          </a:p>
          <a:p>
            <a:r>
              <a:rPr lang="hu-HU" dirty="0" smtClean="0"/>
              <a:t>- A terület feletti rendelkezési jog igazolására 3 hónapnál nem régebbi hiteles tulajdoni lap és földhivatali térképkivonat eredeti példánya. Amennyiben a terület nem az engedélyesé, úgy tulajdonosi hozzájárulás, bérleti szerződés, stb.</a:t>
            </a:r>
          </a:p>
          <a:p>
            <a:r>
              <a:rPr lang="hu-HU" dirty="0" smtClean="0"/>
              <a:t>- Amennyiben a vízjogi létesítési engedély érvényességi idejének meghosszabbításáról van szó:</a:t>
            </a:r>
          </a:p>
          <a:p>
            <a:r>
              <a:rPr lang="hu-HU" dirty="0" smtClean="0"/>
              <a:t>Korszerűségi felülvizsgálat.</a:t>
            </a:r>
          </a:p>
          <a:p>
            <a:r>
              <a:rPr lang="hu-HU" dirty="0" smtClean="0"/>
              <a:t>Amennyiben a tulajdoni lapon E.ON, TIGÁZ, Földhivatal, MOL </a:t>
            </a:r>
            <a:r>
              <a:rPr lang="hu-HU" dirty="0" err="1" smtClean="0"/>
              <a:t>NyRt</a:t>
            </a:r>
            <a:r>
              <a:rPr lang="hu-HU" dirty="0" smtClean="0"/>
              <a:t>, </a:t>
            </a:r>
            <a:r>
              <a:rPr lang="hu-HU" dirty="0" err="1" smtClean="0"/>
              <a:t>stb</a:t>
            </a:r>
            <a:r>
              <a:rPr lang="hu-HU" dirty="0" smtClean="0"/>
              <a:t> szolgalmi jogi bejegyzés szerepel, úgy üzemeltetői nyilatkozat. </a:t>
            </a:r>
          </a:p>
          <a:p>
            <a:r>
              <a:rPr lang="hu-HU" dirty="0" smtClean="0"/>
              <a:t>- Amennyiben az engedélyes nem saját maga jár el az ügyben, hanem meghatalmaz valakit, úgy meghatalmazás eredeti példánya.</a:t>
            </a:r>
          </a:p>
          <a:p>
            <a:r>
              <a:rPr lang="hu-HU" dirty="0" smtClean="0"/>
              <a:t>Magán személy esetén a meghatalmazást 2 tanúval is alá kell íratni.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Csőrendszerek öntözéshez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Nyílt árok, vagy zárt vezeték?</a:t>
            </a:r>
          </a:p>
          <a:p>
            <a:pPr lvl="1"/>
            <a:r>
              <a:rPr lang="hu-HU" dirty="0" smtClean="0"/>
              <a:t>Nyílt árok:</a:t>
            </a:r>
          </a:p>
          <a:p>
            <a:pPr lvl="2"/>
            <a:r>
              <a:rPr lang="hu-HU" dirty="0" smtClean="0"/>
              <a:t>Kettős hasznosítás</a:t>
            </a:r>
          </a:p>
          <a:p>
            <a:pPr lvl="2"/>
            <a:r>
              <a:rPr lang="hu-HU" dirty="0" smtClean="0"/>
              <a:t>Természetes élőhely</a:t>
            </a:r>
          </a:p>
          <a:p>
            <a:pPr lvl="2"/>
            <a:r>
              <a:rPr lang="hu-HU" dirty="0" smtClean="0"/>
              <a:t>Magasabb fenntartási költség</a:t>
            </a:r>
          </a:p>
          <a:p>
            <a:pPr lvl="2"/>
            <a:r>
              <a:rPr lang="hu-HU" dirty="0" smtClean="0"/>
              <a:t>Illegális vízkivétel lehetősége</a:t>
            </a:r>
          </a:p>
          <a:p>
            <a:pPr lvl="1"/>
            <a:r>
              <a:rPr lang="hu-HU" dirty="0" smtClean="0"/>
              <a:t>Zárt vezeték</a:t>
            </a:r>
          </a:p>
          <a:p>
            <a:pPr lvl="2"/>
            <a:r>
              <a:rPr lang="hu-HU" dirty="0" smtClean="0"/>
              <a:t>Nincs veszteség</a:t>
            </a:r>
          </a:p>
          <a:p>
            <a:pPr lvl="2"/>
            <a:r>
              <a:rPr lang="hu-HU" dirty="0" smtClean="0"/>
              <a:t>Nincs illegális kivétel</a:t>
            </a:r>
          </a:p>
          <a:p>
            <a:pPr lvl="2"/>
            <a:r>
              <a:rPr lang="hu-HU" dirty="0" smtClean="0"/>
              <a:t>Magasabb beruházási költség (?)</a:t>
            </a:r>
          </a:p>
          <a:p>
            <a:pPr lvl="2"/>
            <a:r>
              <a:rPr lang="hu-HU" dirty="0" smtClean="0"/>
              <a:t>Nincs kettős hasznosítás (?)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Csőrendszerek öntözéshez kis átmérőben (DN &lt; 250mm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PE rendszerek</a:t>
            </a:r>
          </a:p>
          <a:p>
            <a:pPr lvl="1"/>
            <a:r>
              <a:rPr lang="hu-HU" dirty="0" smtClean="0"/>
              <a:t>Jó nyomásállóság</a:t>
            </a:r>
          </a:p>
          <a:p>
            <a:pPr lvl="1"/>
            <a:r>
              <a:rPr lang="hu-HU" dirty="0" smtClean="0"/>
              <a:t>Kis tömeg, könnyű kezelhetőség</a:t>
            </a:r>
          </a:p>
          <a:p>
            <a:pPr lvl="1"/>
            <a:r>
              <a:rPr lang="hu-HU" dirty="0" smtClean="0"/>
              <a:t>Teljes idomválaszték</a:t>
            </a:r>
          </a:p>
          <a:p>
            <a:pPr lvl="1"/>
            <a:r>
              <a:rPr lang="hu-HU" dirty="0" smtClean="0"/>
              <a:t>Hosszú élettartam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Nagy átmérőjű csővezetékek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ÜPE (üvegszál erősítésű poliészter gyanta alapú rendszerek)</a:t>
            </a:r>
          </a:p>
          <a:p>
            <a:pPr lvl="2"/>
            <a:r>
              <a:rPr lang="hu-HU" dirty="0" smtClean="0"/>
              <a:t>Pl. HOBAS</a:t>
            </a:r>
          </a:p>
          <a:p>
            <a:pPr lvl="2"/>
            <a:r>
              <a:rPr lang="hu-HU" dirty="0" smtClean="0"/>
              <a:t>Legkedvezőbb ár ebben a mérettartományban</a:t>
            </a:r>
          </a:p>
          <a:p>
            <a:pPr lvl="2"/>
            <a:r>
              <a:rPr lang="hu-HU" dirty="0" smtClean="0"/>
              <a:t>PN10-ig teljes idomválaszték</a:t>
            </a:r>
          </a:p>
          <a:p>
            <a:pPr lvl="2"/>
            <a:r>
              <a:rPr lang="hu-HU" dirty="0" smtClean="0"/>
              <a:t>Karimás csatlakozási lehetőség</a:t>
            </a:r>
          </a:p>
          <a:p>
            <a:pPr lvl="2"/>
            <a:r>
              <a:rPr lang="hu-HU" dirty="0" smtClean="0"/>
              <a:t>Maximális átmérő DN2500</a:t>
            </a:r>
          </a:p>
          <a:p>
            <a:pPr lvl="2"/>
            <a:r>
              <a:rPr lang="hu-HU" dirty="0" smtClean="0"/>
              <a:t>Könnyű és egyszerű installálás</a:t>
            </a:r>
          </a:p>
          <a:p>
            <a:pPr lvl="2"/>
            <a:r>
              <a:rPr lang="hu-HU" dirty="0" smtClean="0"/>
              <a:t>Hosszú élettartam</a:t>
            </a:r>
          </a:p>
          <a:p>
            <a:pPr lvl="2"/>
            <a:r>
              <a:rPr lang="hu-HU" dirty="0" smtClean="0"/>
              <a:t>Egyszerű karbantartás</a:t>
            </a:r>
            <a:endParaRPr lang="hu-HU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Teljes idomválaszték</a:t>
            </a:r>
            <a:endParaRPr lang="hu-H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0241" y="1196752"/>
            <a:ext cx="6666135" cy="5416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Teljes idomválaszték</a:t>
            </a:r>
            <a:endParaRPr lang="hu-H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0014" y="1124744"/>
            <a:ext cx="6446361" cy="576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Teljes idomválaszték</a:t>
            </a:r>
            <a:endParaRPr lang="hu-H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713" y="1196752"/>
            <a:ext cx="864096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Teljes idomválaszték</a:t>
            </a:r>
            <a:endParaRPr lang="hu-HU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3910" y="1268760"/>
            <a:ext cx="4868370" cy="5379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HOBAS referenciák öntözés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Nagytőke: vízkivétel a Hármas-Körösből DN600, PN10</a:t>
            </a:r>
          </a:p>
          <a:p>
            <a:r>
              <a:rPr lang="hu-HU" dirty="0" err="1" smtClean="0"/>
              <a:t>Dónáti</a:t>
            </a:r>
            <a:r>
              <a:rPr lang="hu-HU" dirty="0" smtClean="0"/>
              <a:t> öntözőfürt: 900m DN450 PN6-os vezeték</a:t>
            </a:r>
          </a:p>
          <a:p>
            <a:r>
              <a:rPr lang="hu-HU" dirty="0" smtClean="0"/>
              <a:t>Dalmand Zrt. 1500m DN500 PN10-es vezeték</a:t>
            </a:r>
            <a:endParaRPr lang="hu-HU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Összefoglalás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Éghajlatváltozás</a:t>
            </a:r>
          </a:p>
          <a:p>
            <a:r>
              <a:rPr lang="hu-HU" dirty="0" smtClean="0"/>
              <a:t>Egyre több szó esik az öntözésről</a:t>
            </a:r>
          </a:p>
          <a:p>
            <a:r>
              <a:rPr lang="hu-HU" dirty="0" smtClean="0"/>
              <a:t>Nagy beruházásigény</a:t>
            </a:r>
          </a:p>
          <a:p>
            <a:r>
              <a:rPr lang="hu-HU" dirty="0" smtClean="0"/>
              <a:t>Nagy táblákat, vagy nagyon koncentrált termelést igényel</a:t>
            </a:r>
          </a:p>
          <a:p>
            <a:r>
              <a:rPr lang="hu-HU" dirty="0" smtClean="0"/>
              <a:t>Állami felügyelet/beavatkozás</a:t>
            </a:r>
          </a:p>
          <a:p>
            <a:r>
              <a:rPr lang="hu-HU" dirty="0" smtClean="0"/>
              <a:t>EU források</a:t>
            </a:r>
          </a:p>
          <a:p>
            <a:r>
              <a:rPr lang="hu-HU" dirty="0" smtClean="0"/>
              <a:t>Békés megyében kihasználtak a kapacitások</a:t>
            </a:r>
          </a:p>
          <a:p>
            <a:r>
              <a:rPr lang="hu-HU" dirty="0" smtClean="0"/>
              <a:t>Együttműködés a környezetvédőkkel (Tisza-tó példája)</a:t>
            </a:r>
            <a:endParaRPr lang="hu-HU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Üzleti lehetőségek a klasztertagok számára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Pályázatírás</a:t>
            </a:r>
          </a:p>
          <a:p>
            <a:r>
              <a:rPr lang="hu-HU" dirty="0" smtClean="0"/>
              <a:t>Tervezés, engedélyek beszerzése</a:t>
            </a:r>
          </a:p>
          <a:p>
            <a:r>
              <a:rPr lang="hu-HU" dirty="0" smtClean="0"/>
              <a:t>Talajvizsgálat</a:t>
            </a:r>
          </a:p>
          <a:p>
            <a:r>
              <a:rPr lang="hu-HU" dirty="0" smtClean="0"/>
              <a:t>Geodézia</a:t>
            </a:r>
          </a:p>
          <a:p>
            <a:r>
              <a:rPr lang="hu-HU" dirty="0" smtClean="0"/>
              <a:t>Környezetvédelmi hatásvizsgálat</a:t>
            </a:r>
          </a:p>
          <a:p>
            <a:r>
              <a:rPr lang="hu-HU" dirty="0" smtClean="0"/>
              <a:t>Termék értékesítés</a:t>
            </a:r>
          </a:p>
          <a:p>
            <a:r>
              <a:rPr lang="hu-HU" dirty="0" smtClean="0"/>
              <a:t>…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Továbblépés lehetséges irányai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Potenciálisan öntözhető területek számbavétele</a:t>
            </a:r>
          </a:p>
          <a:p>
            <a:r>
              <a:rPr lang="hu-HU" dirty="0" smtClean="0"/>
              <a:t>Öntözési módok összegyűjtése értékelése</a:t>
            </a:r>
          </a:p>
          <a:p>
            <a:r>
              <a:rPr lang="hu-HU" dirty="0" smtClean="0"/>
              <a:t>Víztakarékos öntözés</a:t>
            </a:r>
          </a:p>
          <a:p>
            <a:r>
              <a:rPr lang="hu-HU" dirty="0" smtClean="0"/>
              <a:t>Öntözés és megújuló energiák</a:t>
            </a:r>
          </a:p>
          <a:p>
            <a:r>
              <a:rPr lang="hu-HU" dirty="0" smtClean="0"/>
              <a:t>?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 algn="ctr">
              <a:buNone/>
            </a:pPr>
            <a:r>
              <a:rPr lang="hu-HU" dirty="0" smtClean="0"/>
              <a:t>Köszönöm a figyelmet!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2025</Words>
  <Application>Microsoft Office PowerPoint</Application>
  <PresentationFormat>Diavetítés a képernyőre (4:3 oldalarány)</PresentationFormat>
  <Paragraphs>341</Paragraphs>
  <Slides>83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83</vt:i4>
      </vt:variant>
    </vt:vector>
  </HeadingPairs>
  <TitlesOfParts>
    <vt:vector size="84" baseType="lpstr">
      <vt:lpstr>Office-téma</vt:lpstr>
      <vt:lpstr>Az öntözés lehetőségei Békés megyében</vt:lpstr>
      <vt:lpstr>2. dia</vt:lpstr>
      <vt:lpstr>Bevezető gondolatok</vt:lpstr>
      <vt:lpstr>Globális felmelegedés?</vt:lpstr>
      <vt:lpstr>Az öntözés története</vt:lpstr>
      <vt:lpstr>Az Alföld a múltban…</vt:lpstr>
      <vt:lpstr>Az Alföld a múltban…</vt:lpstr>
      <vt:lpstr>A víz vagy sok, vagy kevés</vt:lpstr>
      <vt:lpstr>9. dia</vt:lpstr>
      <vt:lpstr>10. dia</vt:lpstr>
      <vt:lpstr>Az öntözés története</vt:lpstr>
      <vt:lpstr>Az öntözés története</vt:lpstr>
      <vt:lpstr>Békésszentandrás</vt:lpstr>
      <vt:lpstr>Az öntözés története</vt:lpstr>
      <vt:lpstr>Jelenlegi országos helyzet</vt:lpstr>
      <vt:lpstr>Nemzetközi kitekintés (1993)</vt:lpstr>
      <vt:lpstr>17. dia</vt:lpstr>
      <vt:lpstr>18. dia</vt:lpstr>
      <vt:lpstr>Külterületi vízrendezési művek</vt:lpstr>
      <vt:lpstr>Főmű, karbantartva</vt:lpstr>
      <vt:lpstr>Műtárgy</vt:lpstr>
      <vt:lpstr>Műtárgy</vt:lpstr>
      <vt:lpstr>Felhagyott árok</vt:lpstr>
      <vt:lpstr>Jogi környezet</vt:lpstr>
      <vt:lpstr>Gazdasági környezet</vt:lpstr>
      <vt:lpstr>Politikai környezet</vt:lpstr>
      <vt:lpstr>Nemzeti Vidékstratégia 2012-2020</vt:lpstr>
      <vt:lpstr>Jó minőségű földek</vt:lpstr>
      <vt:lpstr>29. dia</vt:lpstr>
      <vt:lpstr>Belvízhelyzet</vt:lpstr>
      <vt:lpstr>31. dia</vt:lpstr>
      <vt:lpstr>Területi vízgazdálkodási program stratégiai irányok és teendők</vt:lpstr>
      <vt:lpstr>Területi vízgazdálkodási program stratégiai irányok és teendők</vt:lpstr>
      <vt:lpstr>Öntözés</vt:lpstr>
      <vt:lpstr>Mikor?</vt:lpstr>
      <vt:lpstr>Mikor?</vt:lpstr>
      <vt:lpstr>Mikor?</vt:lpstr>
      <vt:lpstr>Tisza vízállás (2009. Szolnok)</vt:lpstr>
      <vt:lpstr>Mikor?</vt:lpstr>
      <vt:lpstr>2013. március</vt:lpstr>
      <vt:lpstr>2013. március</vt:lpstr>
      <vt:lpstr>Milyen vízből?</vt:lpstr>
      <vt:lpstr>Milyen vízből?</vt:lpstr>
      <vt:lpstr>Milyen vízből?</vt:lpstr>
      <vt:lpstr>Hogyan?</vt:lpstr>
      <vt:lpstr>Hol? (2009. évi csapadék eloszlás)</vt:lpstr>
      <vt:lpstr>Hol?</vt:lpstr>
      <vt:lpstr>Miért?</vt:lpstr>
      <vt:lpstr>Miért?</vt:lpstr>
      <vt:lpstr>A tágabb környezet</vt:lpstr>
      <vt:lpstr>51. dia</vt:lpstr>
      <vt:lpstr>52. dia</vt:lpstr>
      <vt:lpstr>53. dia</vt:lpstr>
      <vt:lpstr>54. dia</vt:lpstr>
      <vt:lpstr>Öntözőrendszerek - Körkövizig</vt:lpstr>
      <vt:lpstr>56. dia</vt:lpstr>
      <vt:lpstr>57. dia</vt:lpstr>
      <vt:lpstr>Kapacitások</vt:lpstr>
      <vt:lpstr>59. dia</vt:lpstr>
      <vt:lpstr>Síkvízi tározók</vt:lpstr>
      <vt:lpstr>Eretnek gondolatok I.</vt:lpstr>
      <vt:lpstr>II. Országos Vízgazdálkodási Keretterv (1965)</vt:lpstr>
      <vt:lpstr>III. Országos Vízgazdálkodási Keretterv</vt:lpstr>
      <vt:lpstr>Eretnek gondolatok II.</vt:lpstr>
      <vt:lpstr>Duna-Tisza-csatorna</vt:lpstr>
      <vt:lpstr>Duna-Tisza-csatorna</vt:lpstr>
      <vt:lpstr>Öntözőtelep létesítése</vt:lpstr>
      <vt:lpstr>68. dia</vt:lpstr>
      <vt:lpstr>69. dia</vt:lpstr>
      <vt:lpstr>70. dia</vt:lpstr>
      <vt:lpstr>71. dia</vt:lpstr>
      <vt:lpstr>Csőrendszerek öntözéshez</vt:lpstr>
      <vt:lpstr>Csőrendszerek öntözéshez kis átmérőben (DN &lt; 250mm</vt:lpstr>
      <vt:lpstr>Nagy átmérőjű csővezetékek</vt:lpstr>
      <vt:lpstr>Teljes idomválaszték</vt:lpstr>
      <vt:lpstr>Teljes idomválaszték</vt:lpstr>
      <vt:lpstr>Teljes idomválaszték</vt:lpstr>
      <vt:lpstr>Teljes idomválaszték</vt:lpstr>
      <vt:lpstr>HOBAS referenciák öntözés</vt:lpstr>
      <vt:lpstr>Összefoglalás</vt:lpstr>
      <vt:lpstr>Üzleti lehetőségek a klasztertagok számára</vt:lpstr>
      <vt:lpstr>Továbblépés lehetséges irányai</vt:lpstr>
      <vt:lpstr>83.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öntözés lehetőségei Békés megyében</dc:title>
  <dc:creator>JAG</dc:creator>
  <cp:lastModifiedBy>JAG</cp:lastModifiedBy>
  <cp:revision>23</cp:revision>
  <dcterms:created xsi:type="dcterms:W3CDTF">2013-03-20T20:37:58Z</dcterms:created>
  <dcterms:modified xsi:type="dcterms:W3CDTF">2013-03-25T20:40:22Z</dcterms:modified>
</cp:coreProperties>
</file>